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9" r:id="rId3"/>
    <p:sldId id="260" r:id="rId4"/>
    <p:sldId id="258" r:id="rId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4EFD5CE-21D1-4FD3-87E5-5A2D7D5CCDC7}"/>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293B16FF-EF97-408C-9D5C-66251582D4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7AD1363E-CD3C-4A2A-BE95-9888274B3A81}"/>
              </a:ext>
            </a:extLst>
          </p:cNvPr>
          <p:cNvSpPr>
            <a:spLocks noGrp="1"/>
          </p:cNvSpPr>
          <p:nvPr>
            <p:ph type="dt" sz="half" idx="10"/>
          </p:nvPr>
        </p:nvSpPr>
        <p:spPr/>
        <p:txBody>
          <a:bodyPr/>
          <a:lstStyle/>
          <a:p>
            <a:fld id="{A95F23D5-B242-49DF-828D-CF3319C94614}" type="datetimeFigureOut">
              <a:rPr lang="ar-IQ" smtClean="0"/>
              <a:t>05/11/1442</a:t>
            </a:fld>
            <a:endParaRPr lang="ar-IQ"/>
          </a:p>
        </p:txBody>
      </p:sp>
      <p:sp>
        <p:nvSpPr>
          <p:cNvPr id="5" name="عنصر نائب للتذييل 4">
            <a:extLst>
              <a:ext uri="{FF2B5EF4-FFF2-40B4-BE49-F238E27FC236}">
                <a16:creationId xmlns:a16="http://schemas.microsoft.com/office/drawing/2014/main" id="{F39ED41A-4E4A-405A-BFAE-27971BE1E895}"/>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3F02F6FF-62B7-4718-9A8F-1FDBC96CF449}"/>
              </a:ext>
            </a:extLst>
          </p:cNvPr>
          <p:cNvSpPr>
            <a:spLocks noGrp="1"/>
          </p:cNvSpPr>
          <p:nvPr>
            <p:ph type="sldNum" sz="quarter" idx="12"/>
          </p:nvPr>
        </p:nvSpPr>
        <p:spPr/>
        <p:txBody>
          <a:bodyPr/>
          <a:lstStyle/>
          <a:p>
            <a:fld id="{6EE12EA9-9EFF-49EB-AD79-D877042568BB}" type="slidenum">
              <a:rPr lang="ar-IQ" smtClean="0"/>
              <a:t>‹#›</a:t>
            </a:fld>
            <a:endParaRPr lang="ar-IQ"/>
          </a:p>
        </p:txBody>
      </p:sp>
    </p:spTree>
    <p:extLst>
      <p:ext uri="{BB962C8B-B14F-4D97-AF65-F5344CB8AC3E}">
        <p14:creationId xmlns:p14="http://schemas.microsoft.com/office/powerpoint/2010/main" val="878628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C74716A-2329-4FAC-ACCE-D90FF74DBB04}"/>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45716F59-A39D-47D6-86A2-87EF94170F1B}"/>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522B0194-88FC-4B59-8EC2-E7679FF458B0}"/>
              </a:ext>
            </a:extLst>
          </p:cNvPr>
          <p:cNvSpPr>
            <a:spLocks noGrp="1"/>
          </p:cNvSpPr>
          <p:nvPr>
            <p:ph type="dt" sz="half" idx="10"/>
          </p:nvPr>
        </p:nvSpPr>
        <p:spPr/>
        <p:txBody>
          <a:bodyPr/>
          <a:lstStyle/>
          <a:p>
            <a:fld id="{A95F23D5-B242-49DF-828D-CF3319C94614}" type="datetimeFigureOut">
              <a:rPr lang="ar-IQ" smtClean="0"/>
              <a:t>05/11/1442</a:t>
            </a:fld>
            <a:endParaRPr lang="ar-IQ"/>
          </a:p>
        </p:txBody>
      </p:sp>
      <p:sp>
        <p:nvSpPr>
          <p:cNvPr id="5" name="عنصر نائب للتذييل 4">
            <a:extLst>
              <a:ext uri="{FF2B5EF4-FFF2-40B4-BE49-F238E27FC236}">
                <a16:creationId xmlns:a16="http://schemas.microsoft.com/office/drawing/2014/main" id="{3EBF394D-9F0B-44EE-923D-5AE30A17B716}"/>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9F0D25DF-924C-4599-AC34-64A30AFDE6FF}"/>
              </a:ext>
            </a:extLst>
          </p:cNvPr>
          <p:cNvSpPr>
            <a:spLocks noGrp="1"/>
          </p:cNvSpPr>
          <p:nvPr>
            <p:ph type="sldNum" sz="quarter" idx="12"/>
          </p:nvPr>
        </p:nvSpPr>
        <p:spPr/>
        <p:txBody>
          <a:bodyPr/>
          <a:lstStyle/>
          <a:p>
            <a:fld id="{6EE12EA9-9EFF-49EB-AD79-D877042568BB}" type="slidenum">
              <a:rPr lang="ar-IQ" smtClean="0"/>
              <a:t>‹#›</a:t>
            </a:fld>
            <a:endParaRPr lang="ar-IQ"/>
          </a:p>
        </p:txBody>
      </p:sp>
    </p:spTree>
    <p:extLst>
      <p:ext uri="{BB962C8B-B14F-4D97-AF65-F5344CB8AC3E}">
        <p14:creationId xmlns:p14="http://schemas.microsoft.com/office/powerpoint/2010/main" val="842615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ADB190DB-D2BE-4CD7-A4A5-474EEE78AC12}"/>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2FEFCE67-B435-4DF0-B721-210E7890B127}"/>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2FA7C299-4109-4EC7-A7E7-C47BC993157F}"/>
              </a:ext>
            </a:extLst>
          </p:cNvPr>
          <p:cNvSpPr>
            <a:spLocks noGrp="1"/>
          </p:cNvSpPr>
          <p:nvPr>
            <p:ph type="dt" sz="half" idx="10"/>
          </p:nvPr>
        </p:nvSpPr>
        <p:spPr/>
        <p:txBody>
          <a:bodyPr/>
          <a:lstStyle/>
          <a:p>
            <a:fld id="{A95F23D5-B242-49DF-828D-CF3319C94614}" type="datetimeFigureOut">
              <a:rPr lang="ar-IQ" smtClean="0"/>
              <a:t>05/11/1442</a:t>
            </a:fld>
            <a:endParaRPr lang="ar-IQ"/>
          </a:p>
        </p:txBody>
      </p:sp>
      <p:sp>
        <p:nvSpPr>
          <p:cNvPr id="5" name="عنصر نائب للتذييل 4">
            <a:extLst>
              <a:ext uri="{FF2B5EF4-FFF2-40B4-BE49-F238E27FC236}">
                <a16:creationId xmlns:a16="http://schemas.microsoft.com/office/drawing/2014/main" id="{976AAC54-9863-42AF-B910-891629A97DC8}"/>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2AED1A38-122B-4996-BC92-D0173DA04349}"/>
              </a:ext>
            </a:extLst>
          </p:cNvPr>
          <p:cNvSpPr>
            <a:spLocks noGrp="1"/>
          </p:cNvSpPr>
          <p:nvPr>
            <p:ph type="sldNum" sz="quarter" idx="12"/>
          </p:nvPr>
        </p:nvSpPr>
        <p:spPr/>
        <p:txBody>
          <a:bodyPr/>
          <a:lstStyle/>
          <a:p>
            <a:fld id="{6EE12EA9-9EFF-49EB-AD79-D877042568BB}" type="slidenum">
              <a:rPr lang="ar-IQ" smtClean="0"/>
              <a:t>‹#›</a:t>
            </a:fld>
            <a:endParaRPr lang="ar-IQ"/>
          </a:p>
        </p:txBody>
      </p:sp>
    </p:spTree>
    <p:extLst>
      <p:ext uri="{BB962C8B-B14F-4D97-AF65-F5344CB8AC3E}">
        <p14:creationId xmlns:p14="http://schemas.microsoft.com/office/powerpoint/2010/main" val="138891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71CFC0-F549-4D51-A42E-4F373BF737CC}"/>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2DB77F62-0EC9-4B91-9BF4-BEE9DB99B8DD}"/>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91E76576-A963-401C-AA12-E83A271CFED0}"/>
              </a:ext>
            </a:extLst>
          </p:cNvPr>
          <p:cNvSpPr>
            <a:spLocks noGrp="1"/>
          </p:cNvSpPr>
          <p:nvPr>
            <p:ph type="dt" sz="half" idx="10"/>
          </p:nvPr>
        </p:nvSpPr>
        <p:spPr/>
        <p:txBody>
          <a:bodyPr/>
          <a:lstStyle/>
          <a:p>
            <a:fld id="{A95F23D5-B242-49DF-828D-CF3319C94614}" type="datetimeFigureOut">
              <a:rPr lang="ar-IQ" smtClean="0"/>
              <a:t>05/11/1442</a:t>
            </a:fld>
            <a:endParaRPr lang="ar-IQ"/>
          </a:p>
        </p:txBody>
      </p:sp>
      <p:sp>
        <p:nvSpPr>
          <p:cNvPr id="5" name="عنصر نائب للتذييل 4">
            <a:extLst>
              <a:ext uri="{FF2B5EF4-FFF2-40B4-BE49-F238E27FC236}">
                <a16:creationId xmlns:a16="http://schemas.microsoft.com/office/drawing/2014/main" id="{E3BAE44B-622F-4019-8407-B7F522EE9F6B}"/>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251A4F09-9B33-4958-BD22-2BE0747C243D}"/>
              </a:ext>
            </a:extLst>
          </p:cNvPr>
          <p:cNvSpPr>
            <a:spLocks noGrp="1"/>
          </p:cNvSpPr>
          <p:nvPr>
            <p:ph type="sldNum" sz="quarter" idx="12"/>
          </p:nvPr>
        </p:nvSpPr>
        <p:spPr/>
        <p:txBody>
          <a:bodyPr/>
          <a:lstStyle/>
          <a:p>
            <a:fld id="{6EE12EA9-9EFF-49EB-AD79-D877042568BB}" type="slidenum">
              <a:rPr lang="ar-IQ" smtClean="0"/>
              <a:t>‹#›</a:t>
            </a:fld>
            <a:endParaRPr lang="ar-IQ"/>
          </a:p>
        </p:txBody>
      </p:sp>
    </p:spTree>
    <p:extLst>
      <p:ext uri="{BB962C8B-B14F-4D97-AF65-F5344CB8AC3E}">
        <p14:creationId xmlns:p14="http://schemas.microsoft.com/office/powerpoint/2010/main" val="204092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70C88DF-0FB2-4409-AE93-8ADF7591FEC5}"/>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252D1C2D-B7BF-4416-9797-D7B898A7BC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86625924-47D1-47F4-BF3A-7F22E6B78E33}"/>
              </a:ext>
            </a:extLst>
          </p:cNvPr>
          <p:cNvSpPr>
            <a:spLocks noGrp="1"/>
          </p:cNvSpPr>
          <p:nvPr>
            <p:ph type="dt" sz="half" idx="10"/>
          </p:nvPr>
        </p:nvSpPr>
        <p:spPr/>
        <p:txBody>
          <a:bodyPr/>
          <a:lstStyle/>
          <a:p>
            <a:fld id="{A95F23D5-B242-49DF-828D-CF3319C94614}" type="datetimeFigureOut">
              <a:rPr lang="ar-IQ" smtClean="0"/>
              <a:t>05/11/1442</a:t>
            </a:fld>
            <a:endParaRPr lang="ar-IQ"/>
          </a:p>
        </p:txBody>
      </p:sp>
      <p:sp>
        <p:nvSpPr>
          <p:cNvPr id="5" name="عنصر نائب للتذييل 4">
            <a:extLst>
              <a:ext uri="{FF2B5EF4-FFF2-40B4-BE49-F238E27FC236}">
                <a16:creationId xmlns:a16="http://schemas.microsoft.com/office/drawing/2014/main" id="{10E07C37-E971-4E03-B1D8-33AD498FFE5D}"/>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BFB90DC3-6208-483C-8D8B-341F5E6FC0D7}"/>
              </a:ext>
            </a:extLst>
          </p:cNvPr>
          <p:cNvSpPr>
            <a:spLocks noGrp="1"/>
          </p:cNvSpPr>
          <p:nvPr>
            <p:ph type="sldNum" sz="quarter" idx="12"/>
          </p:nvPr>
        </p:nvSpPr>
        <p:spPr/>
        <p:txBody>
          <a:bodyPr/>
          <a:lstStyle/>
          <a:p>
            <a:fld id="{6EE12EA9-9EFF-49EB-AD79-D877042568BB}" type="slidenum">
              <a:rPr lang="ar-IQ" smtClean="0"/>
              <a:t>‹#›</a:t>
            </a:fld>
            <a:endParaRPr lang="ar-IQ"/>
          </a:p>
        </p:txBody>
      </p:sp>
    </p:spTree>
    <p:extLst>
      <p:ext uri="{BB962C8B-B14F-4D97-AF65-F5344CB8AC3E}">
        <p14:creationId xmlns:p14="http://schemas.microsoft.com/office/powerpoint/2010/main" val="2136747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1F55CA8-C33E-460D-8172-BB189214B256}"/>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80F3A607-06C4-4B5B-A0CD-FE916300A5B9}"/>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9EF339C3-4368-4D33-BEC6-65AEA5A4885D}"/>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86ABC473-E7F4-4988-B665-FAD93820ABAF}"/>
              </a:ext>
            </a:extLst>
          </p:cNvPr>
          <p:cNvSpPr>
            <a:spLocks noGrp="1"/>
          </p:cNvSpPr>
          <p:nvPr>
            <p:ph type="dt" sz="half" idx="10"/>
          </p:nvPr>
        </p:nvSpPr>
        <p:spPr/>
        <p:txBody>
          <a:bodyPr/>
          <a:lstStyle/>
          <a:p>
            <a:fld id="{A95F23D5-B242-49DF-828D-CF3319C94614}" type="datetimeFigureOut">
              <a:rPr lang="ar-IQ" smtClean="0"/>
              <a:t>05/11/1442</a:t>
            </a:fld>
            <a:endParaRPr lang="ar-IQ"/>
          </a:p>
        </p:txBody>
      </p:sp>
      <p:sp>
        <p:nvSpPr>
          <p:cNvPr id="6" name="عنصر نائب للتذييل 5">
            <a:extLst>
              <a:ext uri="{FF2B5EF4-FFF2-40B4-BE49-F238E27FC236}">
                <a16:creationId xmlns:a16="http://schemas.microsoft.com/office/drawing/2014/main" id="{EAA4A96E-F18D-4239-87CC-5815C1AD2484}"/>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585F0FA6-63C2-45C5-9739-138BEB3E1116}"/>
              </a:ext>
            </a:extLst>
          </p:cNvPr>
          <p:cNvSpPr>
            <a:spLocks noGrp="1"/>
          </p:cNvSpPr>
          <p:nvPr>
            <p:ph type="sldNum" sz="quarter" idx="12"/>
          </p:nvPr>
        </p:nvSpPr>
        <p:spPr/>
        <p:txBody>
          <a:bodyPr/>
          <a:lstStyle/>
          <a:p>
            <a:fld id="{6EE12EA9-9EFF-49EB-AD79-D877042568BB}" type="slidenum">
              <a:rPr lang="ar-IQ" smtClean="0"/>
              <a:t>‹#›</a:t>
            </a:fld>
            <a:endParaRPr lang="ar-IQ"/>
          </a:p>
        </p:txBody>
      </p:sp>
    </p:spTree>
    <p:extLst>
      <p:ext uri="{BB962C8B-B14F-4D97-AF65-F5344CB8AC3E}">
        <p14:creationId xmlns:p14="http://schemas.microsoft.com/office/powerpoint/2010/main" val="3157054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652AE7B-C638-4856-8A40-FAC9B40EA88A}"/>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6DD4CC15-64C0-4BEC-90A1-872DD8A57D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22FC3CDF-4D37-49AE-8EC4-B5D9C21CBCFD}"/>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4D8FF48F-E4A2-43FF-A7D3-12214453B7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AC68194B-555E-46BA-A5B9-6DA99E013EB7}"/>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DE3B5186-4515-46ED-8D3A-14CF2D549FFC}"/>
              </a:ext>
            </a:extLst>
          </p:cNvPr>
          <p:cNvSpPr>
            <a:spLocks noGrp="1"/>
          </p:cNvSpPr>
          <p:nvPr>
            <p:ph type="dt" sz="half" idx="10"/>
          </p:nvPr>
        </p:nvSpPr>
        <p:spPr/>
        <p:txBody>
          <a:bodyPr/>
          <a:lstStyle/>
          <a:p>
            <a:fld id="{A95F23D5-B242-49DF-828D-CF3319C94614}" type="datetimeFigureOut">
              <a:rPr lang="ar-IQ" smtClean="0"/>
              <a:t>05/11/1442</a:t>
            </a:fld>
            <a:endParaRPr lang="ar-IQ"/>
          </a:p>
        </p:txBody>
      </p:sp>
      <p:sp>
        <p:nvSpPr>
          <p:cNvPr id="8" name="عنصر نائب للتذييل 7">
            <a:extLst>
              <a:ext uri="{FF2B5EF4-FFF2-40B4-BE49-F238E27FC236}">
                <a16:creationId xmlns:a16="http://schemas.microsoft.com/office/drawing/2014/main" id="{607A668D-0CBE-4102-937C-56228B4BB2A7}"/>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DFAAC4E2-1182-4614-86B8-FDAB13ED8FD9}"/>
              </a:ext>
            </a:extLst>
          </p:cNvPr>
          <p:cNvSpPr>
            <a:spLocks noGrp="1"/>
          </p:cNvSpPr>
          <p:nvPr>
            <p:ph type="sldNum" sz="quarter" idx="12"/>
          </p:nvPr>
        </p:nvSpPr>
        <p:spPr/>
        <p:txBody>
          <a:bodyPr/>
          <a:lstStyle/>
          <a:p>
            <a:fld id="{6EE12EA9-9EFF-49EB-AD79-D877042568BB}" type="slidenum">
              <a:rPr lang="ar-IQ" smtClean="0"/>
              <a:t>‹#›</a:t>
            </a:fld>
            <a:endParaRPr lang="ar-IQ"/>
          </a:p>
        </p:txBody>
      </p:sp>
    </p:spTree>
    <p:extLst>
      <p:ext uri="{BB962C8B-B14F-4D97-AF65-F5344CB8AC3E}">
        <p14:creationId xmlns:p14="http://schemas.microsoft.com/office/powerpoint/2010/main" val="73323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50F68FF-E583-4C9F-925B-CE231026F896}"/>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4A3BD287-22F3-4682-A228-DFA5F13724D1}"/>
              </a:ext>
            </a:extLst>
          </p:cNvPr>
          <p:cNvSpPr>
            <a:spLocks noGrp="1"/>
          </p:cNvSpPr>
          <p:nvPr>
            <p:ph type="dt" sz="half" idx="10"/>
          </p:nvPr>
        </p:nvSpPr>
        <p:spPr/>
        <p:txBody>
          <a:bodyPr/>
          <a:lstStyle/>
          <a:p>
            <a:fld id="{A95F23D5-B242-49DF-828D-CF3319C94614}" type="datetimeFigureOut">
              <a:rPr lang="ar-IQ" smtClean="0"/>
              <a:t>05/11/1442</a:t>
            </a:fld>
            <a:endParaRPr lang="ar-IQ"/>
          </a:p>
        </p:txBody>
      </p:sp>
      <p:sp>
        <p:nvSpPr>
          <p:cNvPr id="4" name="عنصر نائب للتذييل 3">
            <a:extLst>
              <a:ext uri="{FF2B5EF4-FFF2-40B4-BE49-F238E27FC236}">
                <a16:creationId xmlns:a16="http://schemas.microsoft.com/office/drawing/2014/main" id="{7EAC8250-126E-4C60-BCFC-840EE9B4A642}"/>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DF172C3B-0E63-4DB2-9AC2-F6946CCF73D0}"/>
              </a:ext>
            </a:extLst>
          </p:cNvPr>
          <p:cNvSpPr>
            <a:spLocks noGrp="1"/>
          </p:cNvSpPr>
          <p:nvPr>
            <p:ph type="sldNum" sz="quarter" idx="12"/>
          </p:nvPr>
        </p:nvSpPr>
        <p:spPr/>
        <p:txBody>
          <a:bodyPr/>
          <a:lstStyle/>
          <a:p>
            <a:fld id="{6EE12EA9-9EFF-49EB-AD79-D877042568BB}" type="slidenum">
              <a:rPr lang="ar-IQ" smtClean="0"/>
              <a:t>‹#›</a:t>
            </a:fld>
            <a:endParaRPr lang="ar-IQ"/>
          </a:p>
        </p:txBody>
      </p:sp>
    </p:spTree>
    <p:extLst>
      <p:ext uri="{BB962C8B-B14F-4D97-AF65-F5344CB8AC3E}">
        <p14:creationId xmlns:p14="http://schemas.microsoft.com/office/powerpoint/2010/main" val="2406579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EEE8365F-38F4-4B38-BEAB-B40DDE1257A2}"/>
              </a:ext>
            </a:extLst>
          </p:cNvPr>
          <p:cNvSpPr>
            <a:spLocks noGrp="1"/>
          </p:cNvSpPr>
          <p:nvPr>
            <p:ph type="dt" sz="half" idx="10"/>
          </p:nvPr>
        </p:nvSpPr>
        <p:spPr/>
        <p:txBody>
          <a:bodyPr/>
          <a:lstStyle/>
          <a:p>
            <a:fld id="{A95F23D5-B242-49DF-828D-CF3319C94614}" type="datetimeFigureOut">
              <a:rPr lang="ar-IQ" smtClean="0"/>
              <a:t>05/11/1442</a:t>
            </a:fld>
            <a:endParaRPr lang="ar-IQ"/>
          </a:p>
        </p:txBody>
      </p:sp>
      <p:sp>
        <p:nvSpPr>
          <p:cNvPr id="3" name="عنصر نائب للتذييل 2">
            <a:extLst>
              <a:ext uri="{FF2B5EF4-FFF2-40B4-BE49-F238E27FC236}">
                <a16:creationId xmlns:a16="http://schemas.microsoft.com/office/drawing/2014/main" id="{AEC83F42-00A4-4404-9DF6-AD69CB5317B8}"/>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C7E3B738-6E62-4AAD-9AB4-FE99EDDFE1E3}"/>
              </a:ext>
            </a:extLst>
          </p:cNvPr>
          <p:cNvSpPr>
            <a:spLocks noGrp="1"/>
          </p:cNvSpPr>
          <p:nvPr>
            <p:ph type="sldNum" sz="quarter" idx="12"/>
          </p:nvPr>
        </p:nvSpPr>
        <p:spPr/>
        <p:txBody>
          <a:bodyPr/>
          <a:lstStyle/>
          <a:p>
            <a:fld id="{6EE12EA9-9EFF-49EB-AD79-D877042568BB}" type="slidenum">
              <a:rPr lang="ar-IQ" smtClean="0"/>
              <a:t>‹#›</a:t>
            </a:fld>
            <a:endParaRPr lang="ar-IQ"/>
          </a:p>
        </p:txBody>
      </p:sp>
    </p:spTree>
    <p:extLst>
      <p:ext uri="{BB962C8B-B14F-4D97-AF65-F5344CB8AC3E}">
        <p14:creationId xmlns:p14="http://schemas.microsoft.com/office/powerpoint/2010/main" val="95649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523F545-56FB-452D-A439-CD929ACE3802}"/>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0D8DDCBF-8174-46EE-A25A-5C93D3A6C9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07EF6954-14C0-4A08-AAB5-503FC58733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871BFBA1-986A-41E1-B5B9-7D94169AE767}"/>
              </a:ext>
            </a:extLst>
          </p:cNvPr>
          <p:cNvSpPr>
            <a:spLocks noGrp="1"/>
          </p:cNvSpPr>
          <p:nvPr>
            <p:ph type="dt" sz="half" idx="10"/>
          </p:nvPr>
        </p:nvSpPr>
        <p:spPr/>
        <p:txBody>
          <a:bodyPr/>
          <a:lstStyle/>
          <a:p>
            <a:fld id="{A95F23D5-B242-49DF-828D-CF3319C94614}" type="datetimeFigureOut">
              <a:rPr lang="ar-IQ" smtClean="0"/>
              <a:t>05/11/1442</a:t>
            </a:fld>
            <a:endParaRPr lang="ar-IQ"/>
          </a:p>
        </p:txBody>
      </p:sp>
      <p:sp>
        <p:nvSpPr>
          <p:cNvPr id="6" name="عنصر نائب للتذييل 5">
            <a:extLst>
              <a:ext uri="{FF2B5EF4-FFF2-40B4-BE49-F238E27FC236}">
                <a16:creationId xmlns:a16="http://schemas.microsoft.com/office/drawing/2014/main" id="{7CB67F26-2AB3-404A-B1CC-508F15EF0684}"/>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814CE31C-73BB-4074-8C95-3F292267E0C5}"/>
              </a:ext>
            </a:extLst>
          </p:cNvPr>
          <p:cNvSpPr>
            <a:spLocks noGrp="1"/>
          </p:cNvSpPr>
          <p:nvPr>
            <p:ph type="sldNum" sz="quarter" idx="12"/>
          </p:nvPr>
        </p:nvSpPr>
        <p:spPr/>
        <p:txBody>
          <a:bodyPr/>
          <a:lstStyle/>
          <a:p>
            <a:fld id="{6EE12EA9-9EFF-49EB-AD79-D877042568BB}" type="slidenum">
              <a:rPr lang="ar-IQ" smtClean="0"/>
              <a:t>‹#›</a:t>
            </a:fld>
            <a:endParaRPr lang="ar-IQ"/>
          </a:p>
        </p:txBody>
      </p:sp>
    </p:spTree>
    <p:extLst>
      <p:ext uri="{BB962C8B-B14F-4D97-AF65-F5344CB8AC3E}">
        <p14:creationId xmlns:p14="http://schemas.microsoft.com/office/powerpoint/2010/main" val="151709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5A67468-4D22-4D41-8E71-24EF3DBCF620}"/>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675F3CDF-2DBB-4B3D-A6EE-6F7219976F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17FDF34E-C3F3-4F1D-8E5C-60BF35026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0384EE1C-2F72-4FDC-91AD-DF6CE7F011C5}"/>
              </a:ext>
            </a:extLst>
          </p:cNvPr>
          <p:cNvSpPr>
            <a:spLocks noGrp="1"/>
          </p:cNvSpPr>
          <p:nvPr>
            <p:ph type="dt" sz="half" idx="10"/>
          </p:nvPr>
        </p:nvSpPr>
        <p:spPr/>
        <p:txBody>
          <a:bodyPr/>
          <a:lstStyle/>
          <a:p>
            <a:fld id="{A95F23D5-B242-49DF-828D-CF3319C94614}" type="datetimeFigureOut">
              <a:rPr lang="ar-IQ" smtClean="0"/>
              <a:t>05/11/1442</a:t>
            </a:fld>
            <a:endParaRPr lang="ar-IQ"/>
          </a:p>
        </p:txBody>
      </p:sp>
      <p:sp>
        <p:nvSpPr>
          <p:cNvPr id="6" name="عنصر نائب للتذييل 5">
            <a:extLst>
              <a:ext uri="{FF2B5EF4-FFF2-40B4-BE49-F238E27FC236}">
                <a16:creationId xmlns:a16="http://schemas.microsoft.com/office/drawing/2014/main" id="{BDE58949-63A2-4070-AE0B-CCA85BBE426B}"/>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886D9297-F822-47E6-99A4-8D30029C5AA4}"/>
              </a:ext>
            </a:extLst>
          </p:cNvPr>
          <p:cNvSpPr>
            <a:spLocks noGrp="1"/>
          </p:cNvSpPr>
          <p:nvPr>
            <p:ph type="sldNum" sz="quarter" idx="12"/>
          </p:nvPr>
        </p:nvSpPr>
        <p:spPr/>
        <p:txBody>
          <a:bodyPr/>
          <a:lstStyle/>
          <a:p>
            <a:fld id="{6EE12EA9-9EFF-49EB-AD79-D877042568BB}" type="slidenum">
              <a:rPr lang="ar-IQ" smtClean="0"/>
              <a:t>‹#›</a:t>
            </a:fld>
            <a:endParaRPr lang="ar-IQ"/>
          </a:p>
        </p:txBody>
      </p:sp>
    </p:spTree>
    <p:extLst>
      <p:ext uri="{BB962C8B-B14F-4D97-AF65-F5344CB8AC3E}">
        <p14:creationId xmlns:p14="http://schemas.microsoft.com/office/powerpoint/2010/main" val="515224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70067ECA-B41A-47AF-BB43-22383DF5C9E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65EC22E9-87F0-4CD1-B048-53B91BB71502}"/>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B54788D0-EDD5-4D5C-9158-329575A63302}"/>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95F23D5-B242-49DF-828D-CF3319C94614}" type="datetimeFigureOut">
              <a:rPr lang="ar-IQ" smtClean="0"/>
              <a:t>05/11/1442</a:t>
            </a:fld>
            <a:endParaRPr lang="ar-IQ"/>
          </a:p>
        </p:txBody>
      </p:sp>
      <p:sp>
        <p:nvSpPr>
          <p:cNvPr id="5" name="عنصر نائب للتذييل 4">
            <a:extLst>
              <a:ext uri="{FF2B5EF4-FFF2-40B4-BE49-F238E27FC236}">
                <a16:creationId xmlns:a16="http://schemas.microsoft.com/office/drawing/2014/main" id="{DEF0B0A5-DDA1-4A3E-94A2-75DDC66223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4C57DDD0-CD9A-49F4-B71B-7FF3F183E57F}"/>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E12EA9-9EFF-49EB-AD79-D877042568BB}" type="slidenum">
              <a:rPr lang="ar-IQ" smtClean="0"/>
              <a:t>‹#›</a:t>
            </a:fld>
            <a:endParaRPr lang="ar-IQ"/>
          </a:p>
        </p:txBody>
      </p:sp>
    </p:spTree>
    <p:extLst>
      <p:ext uri="{BB962C8B-B14F-4D97-AF65-F5344CB8AC3E}">
        <p14:creationId xmlns:p14="http://schemas.microsoft.com/office/powerpoint/2010/main" val="21034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6560F5B-E955-44C5-8472-A354268DD62F}"/>
              </a:ext>
            </a:extLst>
          </p:cNvPr>
          <p:cNvSpPr>
            <a:spLocks noGrp="1"/>
          </p:cNvSpPr>
          <p:nvPr>
            <p:ph type="title"/>
          </p:nvPr>
        </p:nvSpPr>
        <p:spPr>
          <a:xfrm>
            <a:off x="379829" y="0"/>
            <a:ext cx="11549574" cy="1702190"/>
          </a:xfrm>
        </p:spPr>
        <p:txBody>
          <a:bodyPr>
            <a:normAutofit fontScale="90000"/>
          </a:bodyPr>
          <a:lstStyle/>
          <a:p>
            <a:r>
              <a:rPr lang="ar-IQ" b="1" dirty="0"/>
              <a:t>          وفي جميعها توسّطَ الخبرْ ... أجزْ وكلٌ سَبْقَه دامَ حَظرْ</a:t>
            </a:r>
            <a:br>
              <a:rPr lang="ar-IQ" b="1" dirty="0"/>
            </a:br>
            <a:r>
              <a:rPr lang="ar-IQ" b="1" dirty="0"/>
              <a:t>           كذاك سَبْقُ خبرٍ ما </a:t>
            </a:r>
            <a:r>
              <a:rPr lang="ar-IQ" b="1" dirty="0" err="1"/>
              <a:t>النافيه</a:t>
            </a:r>
            <a:r>
              <a:rPr lang="ar-IQ" b="1" dirty="0"/>
              <a:t> ... فجِئْ بها متلوةً لا تاليه</a:t>
            </a:r>
            <a:br>
              <a:rPr lang="ar-IQ" b="1" dirty="0"/>
            </a:br>
            <a:r>
              <a:rPr lang="ar-IQ" b="1" dirty="0"/>
              <a:t>       ومَنعُ سَبْقِ خبرٍ ليس اصطفي ... وذو تمامٍ ما برفعٍ يكتفي</a:t>
            </a:r>
          </a:p>
        </p:txBody>
      </p:sp>
      <p:sp>
        <p:nvSpPr>
          <p:cNvPr id="3" name="عنصر نائب للمحتوى 2">
            <a:extLst>
              <a:ext uri="{FF2B5EF4-FFF2-40B4-BE49-F238E27FC236}">
                <a16:creationId xmlns:a16="http://schemas.microsoft.com/office/drawing/2014/main" id="{98F563F1-F1BB-4843-93F3-2A0A1A1FB5CF}"/>
              </a:ext>
            </a:extLst>
          </p:cNvPr>
          <p:cNvSpPr>
            <a:spLocks noGrp="1"/>
          </p:cNvSpPr>
          <p:nvPr>
            <p:ph idx="1"/>
          </p:nvPr>
        </p:nvSpPr>
        <p:spPr>
          <a:xfrm>
            <a:off x="0" y="1871003"/>
            <a:ext cx="12192000" cy="4986996"/>
          </a:xfrm>
          <a:solidFill>
            <a:schemeClr val="accent4">
              <a:lumMod val="20000"/>
              <a:lumOff val="80000"/>
            </a:schemeClr>
          </a:solidFill>
        </p:spPr>
        <p:txBody>
          <a:bodyPr>
            <a:normAutofit lnSpcReduction="10000"/>
          </a:bodyPr>
          <a:lstStyle/>
          <a:p>
            <a:pPr algn="just"/>
            <a:endParaRPr lang="ar-IQ" sz="3200" b="1" dirty="0"/>
          </a:p>
          <a:p>
            <a:pPr algn="just"/>
            <a:r>
              <a:rPr lang="ar-IQ" sz="4000" b="1" dirty="0">
                <a:solidFill>
                  <a:schemeClr val="accent1">
                    <a:lumMod val="75000"/>
                  </a:schemeClr>
                </a:solidFill>
              </a:rPr>
              <a:t>أحوال خبر هذه الأفعال من جهة التقديم والتأخير:</a:t>
            </a:r>
          </a:p>
          <a:p>
            <a:pPr marL="0" indent="0" algn="just">
              <a:buNone/>
            </a:pPr>
            <a:r>
              <a:rPr lang="ar-IQ" sz="4000" b="1" dirty="0">
                <a:solidFill>
                  <a:srgbClr val="FF0000"/>
                </a:solidFill>
              </a:rPr>
              <a:t>أولاً-أحواله بالنسبة إلى الاسم</a:t>
            </a:r>
          </a:p>
          <a:p>
            <a:pPr marL="0" indent="0" algn="just">
              <a:buNone/>
            </a:pPr>
            <a:r>
              <a:rPr lang="ar-IQ" sz="4000" b="1" dirty="0"/>
              <a:t>1- وجوب تقديم الخبر مثل: (كان في الدار صاحبها) (كان صاحبها في الدار)</a:t>
            </a:r>
          </a:p>
          <a:p>
            <a:pPr marL="0" indent="0" algn="just">
              <a:buNone/>
            </a:pPr>
            <a:r>
              <a:rPr lang="ar-IQ" sz="4000" b="1" dirty="0"/>
              <a:t>2- وجوب تأخير الخبر مثل: (كان أخي صديقي)</a:t>
            </a:r>
          </a:p>
          <a:p>
            <a:pPr marL="0" indent="0" algn="just" rtl="1">
              <a:buNone/>
            </a:pPr>
            <a:r>
              <a:rPr lang="ar-IQ" sz="4000" b="1" dirty="0"/>
              <a:t>3- جواز التقديم والتأخير مثل: (كان زيدٌ قائماً) تقول: (كان قائماً زيدٌ) وكقوله تعالى:{وَكَانَ حَقّاً عَلَيْنَا نَصْرُ الْمُؤْمِنِينَ} </a:t>
            </a:r>
          </a:p>
          <a:p>
            <a:pPr marL="0" indent="0" algn="r" rtl="1">
              <a:buNone/>
            </a:pPr>
            <a:endParaRPr lang="ar-IQ" sz="1800" b="0" dirty="0">
              <a:solidFill>
                <a:srgbClr val="FF0000"/>
              </a:solidFill>
              <a:latin typeface="Simplified Arabic" panose="02020603050405020304" pitchFamily="18" charset="-78"/>
              <a:cs typeface="Simplified Arabic" panose="02020603050405020304" pitchFamily="18" charset="-78"/>
            </a:endParaRPr>
          </a:p>
          <a:p>
            <a:pPr marL="0" indent="0">
              <a:buNone/>
            </a:pPr>
            <a:endParaRPr lang="ar-IQ" dirty="0"/>
          </a:p>
        </p:txBody>
      </p:sp>
    </p:spTree>
    <p:extLst>
      <p:ext uri="{BB962C8B-B14F-4D97-AF65-F5344CB8AC3E}">
        <p14:creationId xmlns:p14="http://schemas.microsoft.com/office/powerpoint/2010/main" val="331732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F24A7CA0-7C66-423A-9ACC-274398A96675}"/>
              </a:ext>
            </a:extLst>
          </p:cNvPr>
          <p:cNvSpPr>
            <a:spLocks noGrp="1"/>
          </p:cNvSpPr>
          <p:nvPr>
            <p:ph idx="1"/>
          </p:nvPr>
        </p:nvSpPr>
        <p:spPr>
          <a:xfrm>
            <a:off x="0" y="0"/>
            <a:ext cx="12192000" cy="6858000"/>
          </a:xfrm>
          <a:solidFill>
            <a:schemeClr val="accent5">
              <a:lumMod val="50000"/>
            </a:schemeClr>
          </a:solidFill>
        </p:spPr>
        <p:txBody>
          <a:bodyPr/>
          <a:lstStyle/>
          <a:p>
            <a:pPr marL="0" indent="0" algn="just" rtl="1">
              <a:buNone/>
            </a:pPr>
            <a:r>
              <a:rPr lang="ar-IQ" sz="2800" b="1" dirty="0">
                <a:solidFill>
                  <a:schemeClr val="bg1"/>
                </a:solidFill>
              </a:rPr>
              <a:t> </a:t>
            </a:r>
          </a:p>
          <a:p>
            <a:pPr marL="0" indent="0" algn="just" rtl="1">
              <a:buNone/>
            </a:pPr>
            <a:r>
              <a:rPr lang="ar-IQ" sz="4000" b="1" dirty="0">
                <a:solidFill>
                  <a:schemeClr val="bg1"/>
                </a:solidFill>
              </a:rPr>
              <a:t>- هناك من منع تقدم خبر ليس على اسمها والصحيح جوازه، قال الشاعر:</a:t>
            </a:r>
          </a:p>
          <a:p>
            <a:pPr marL="0" indent="0" algn="just" rtl="1">
              <a:buNone/>
            </a:pPr>
            <a:r>
              <a:rPr lang="ar-IQ" sz="4000" b="1" dirty="0">
                <a:solidFill>
                  <a:schemeClr val="bg1"/>
                </a:solidFill>
              </a:rPr>
              <a:t>    سلي إن جهلت الناس عنا وعنهم ... فليس سواءً عالمٌ وجهول</a:t>
            </a:r>
          </a:p>
          <a:p>
            <a:pPr algn="just" rtl="1"/>
            <a:r>
              <a:rPr lang="ar-IQ" sz="4000" b="1" dirty="0">
                <a:solidFill>
                  <a:schemeClr val="bg1"/>
                </a:solidFill>
              </a:rPr>
              <a:t>ومنهم من منع تقدم خبر ما دام على اسمها والصحيح جوازه قال الشاعر:</a:t>
            </a:r>
          </a:p>
          <a:p>
            <a:pPr marL="0" indent="0" algn="just" rtl="1">
              <a:buNone/>
            </a:pPr>
            <a:r>
              <a:rPr lang="ar-IQ" sz="4000" b="1" dirty="0">
                <a:solidFill>
                  <a:schemeClr val="bg1"/>
                </a:solidFill>
              </a:rPr>
              <a:t>      لا طيب للعيش ما دامت منغصةً ... لذاتُه </a:t>
            </a:r>
            <a:r>
              <a:rPr lang="ar-IQ" sz="4000" b="1" dirty="0" err="1">
                <a:solidFill>
                  <a:schemeClr val="bg1"/>
                </a:solidFill>
              </a:rPr>
              <a:t>بادكار</a:t>
            </a:r>
            <a:r>
              <a:rPr lang="ar-IQ" sz="4000" b="1" dirty="0">
                <a:solidFill>
                  <a:schemeClr val="bg1"/>
                </a:solidFill>
              </a:rPr>
              <a:t> الموت والهرم</a:t>
            </a:r>
          </a:p>
          <a:p>
            <a:pPr marL="0" indent="0">
              <a:buNone/>
            </a:pPr>
            <a:r>
              <a:rPr lang="ar-IQ" sz="4000" b="1" dirty="0">
                <a:solidFill>
                  <a:srgbClr val="FF0000"/>
                </a:solidFill>
              </a:rPr>
              <a:t>ثانياً-أحواله بالنسبة إلى الفعل</a:t>
            </a:r>
          </a:p>
          <a:p>
            <a:pPr marL="0" indent="0">
              <a:buNone/>
            </a:pPr>
            <a:r>
              <a:rPr lang="ar-IQ" sz="4000" b="1" dirty="0">
                <a:solidFill>
                  <a:schemeClr val="bg1"/>
                </a:solidFill>
              </a:rPr>
              <a:t>1- إذا كان الفعل غيرَ منفي، يجوز تقديم الخبر في غير (ليس وما دام ) تقول: (قائماً كان زيدٌ)</a:t>
            </a:r>
          </a:p>
        </p:txBody>
      </p:sp>
    </p:spTree>
    <p:extLst>
      <p:ext uri="{BB962C8B-B14F-4D97-AF65-F5344CB8AC3E}">
        <p14:creationId xmlns:p14="http://schemas.microsoft.com/office/powerpoint/2010/main" val="2432166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EC259518-B6DF-46C7-B3A6-1137919A53B9}"/>
              </a:ext>
            </a:extLst>
          </p:cNvPr>
          <p:cNvSpPr>
            <a:spLocks noGrp="1"/>
          </p:cNvSpPr>
          <p:nvPr>
            <p:ph idx="1"/>
          </p:nvPr>
        </p:nvSpPr>
        <p:spPr>
          <a:xfrm>
            <a:off x="0" y="98473"/>
            <a:ext cx="12192000" cy="6625883"/>
          </a:xfrm>
          <a:solidFill>
            <a:schemeClr val="tx1">
              <a:lumMod val="95000"/>
              <a:lumOff val="5000"/>
            </a:schemeClr>
          </a:solidFill>
        </p:spPr>
        <p:txBody>
          <a:bodyPr/>
          <a:lstStyle/>
          <a:p>
            <a:pPr algn="just">
              <a:buFontTx/>
              <a:buChar char="-"/>
            </a:pPr>
            <a:endParaRPr lang="ar-IQ" sz="4000" b="1" dirty="0">
              <a:solidFill>
                <a:schemeClr val="bg1"/>
              </a:solidFill>
            </a:endParaRPr>
          </a:p>
          <a:p>
            <a:pPr algn="just">
              <a:buFontTx/>
              <a:buChar char="-"/>
            </a:pPr>
            <a:r>
              <a:rPr lang="ar-IQ" sz="4000" b="1" dirty="0">
                <a:solidFill>
                  <a:schemeClr val="bg1"/>
                </a:solidFill>
              </a:rPr>
              <a:t>لا يجوز تقديم خبر مادام عليها فلا يجوز(لا أصحبك قائماً ما دام زيد) وأمّا توسطه بين ما والفعل مثل:(لا أصحبك ما قائماً دام زيد) ففيه خلاف وقد منعه المصنف في ظاهر كلامه وجوزه الشارح.</a:t>
            </a:r>
          </a:p>
          <a:p>
            <a:pPr algn="just">
              <a:buFontTx/>
              <a:buChar char="-"/>
            </a:pPr>
            <a:r>
              <a:rPr lang="ar-IQ" sz="4000" b="1" dirty="0">
                <a:solidFill>
                  <a:schemeClr val="bg1"/>
                </a:solidFill>
              </a:rPr>
              <a:t>اختلف النحويون في جواز تقديم خبر ليس عليها فذهب المصنف إلى المنع فلا يجوز ان نقول: (قائماً ليس زيد) والذين جوزوا استدلوا بقوله تعالى:</a:t>
            </a:r>
            <a:r>
              <a:rPr lang="ar-IQ" sz="4000" b="1" dirty="0">
                <a:solidFill>
                  <a:srgbClr val="000000"/>
                </a:solidFill>
                <a:latin typeface="Traditional Arabic" panose="02020603050405020304" pitchFamily="18" charset="-78"/>
                <a:cs typeface="Traditional Arabic" panose="02020603050405020304" pitchFamily="18" charset="-78"/>
              </a:rPr>
              <a:t> </a:t>
            </a:r>
            <a:r>
              <a:rPr lang="ar-IQ" sz="4000" b="1" dirty="0">
                <a:solidFill>
                  <a:schemeClr val="bg1"/>
                </a:solidFill>
              </a:rPr>
              <a:t>{أَلا يَوْمَ يَأْتِيهِمْ لَيْسَ مَصْرُوفاً عَنْهُمْ} لأن يوم معمول لخبر ليس (مصروفاً) وقد تقدم على الفعل ولا يتقدم المعمول إلا حيث يتقدم العامل.</a:t>
            </a:r>
          </a:p>
          <a:p>
            <a:r>
              <a:rPr lang="ar-IQ" sz="3600" b="1" dirty="0">
                <a:solidFill>
                  <a:schemeClr val="bg1"/>
                </a:solidFill>
              </a:rPr>
              <a:t>ليس العذاب مصروفاً عنهم يوم يأتيهم</a:t>
            </a:r>
          </a:p>
        </p:txBody>
      </p:sp>
    </p:spTree>
    <p:extLst>
      <p:ext uri="{BB962C8B-B14F-4D97-AF65-F5344CB8AC3E}">
        <p14:creationId xmlns:p14="http://schemas.microsoft.com/office/powerpoint/2010/main" val="1637984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E3A8143-81F0-4C4F-9746-F4ACAE21D94E}"/>
              </a:ext>
            </a:extLst>
          </p:cNvPr>
          <p:cNvSpPr>
            <a:spLocks noGrp="1"/>
          </p:cNvSpPr>
          <p:nvPr>
            <p:ph type="title"/>
          </p:nvPr>
        </p:nvSpPr>
        <p:spPr>
          <a:xfrm>
            <a:off x="0" y="1"/>
            <a:ext cx="12192000" cy="1195753"/>
          </a:xfrm>
          <a:solidFill>
            <a:schemeClr val="accent2">
              <a:lumMod val="20000"/>
              <a:lumOff val="80000"/>
            </a:schemeClr>
          </a:solidFill>
          <a:ln>
            <a:solidFill>
              <a:schemeClr val="accent2">
                <a:lumMod val="20000"/>
                <a:lumOff val="80000"/>
              </a:schemeClr>
            </a:solidFill>
          </a:ln>
        </p:spPr>
        <p:txBody>
          <a:bodyPr/>
          <a:lstStyle/>
          <a:p>
            <a:r>
              <a:rPr lang="ar-IQ" b="1" dirty="0"/>
              <a:t>           </a:t>
            </a:r>
          </a:p>
        </p:txBody>
      </p:sp>
      <p:sp>
        <p:nvSpPr>
          <p:cNvPr id="3" name="عنصر نائب للمحتوى 2">
            <a:extLst>
              <a:ext uri="{FF2B5EF4-FFF2-40B4-BE49-F238E27FC236}">
                <a16:creationId xmlns:a16="http://schemas.microsoft.com/office/drawing/2014/main" id="{911CDD32-6926-49D3-8244-1F472455A3F6}"/>
              </a:ext>
            </a:extLst>
          </p:cNvPr>
          <p:cNvSpPr>
            <a:spLocks noGrp="1"/>
          </p:cNvSpPr>
          <p:nvPr>
            <p:ph idx="1"/>
          </p:nvPr>
        </p:nvSpPr>
        <p:spPr>
          <a:xfrm>
            <a:off x="1" y="1"/>
            <a:ext cx="12192000" cy="6857998"/>
          </a:xfrm>
          <a:solidFill>
            <a:schemeClr val="accent1">
              <a:lumMod val="60000"/>
              <a:lumOff val="40000"/>
            </a:schemeClr>
          </a:solidFill>
        </p:spPr>
        <p:txBody>
          <a:bodyPr>
            <a:normAutofit/>
          </a:bodyPr>
          <a:lstStyle/>
          <a:p>
            <a:pPr marL="0" indent="0" algn="just">
              <a:buNone/>
            </a:pPr>
            <a:endParaRPr lang="ar-IQ" sz="4000" b="1" dirty="0">
              <a:solidFill>
                <a:srgbClr val="FFFF00"/>
              </a:solidFill>
            </a:endParaRPr>
          </a:p>
          <a:p>
            <a:pPr marL="0" indent="0" algn="just">
              <a:buNone/>
            </a:pPr>
            <a:r>
              <a:rPr lang="ar-IQ" sz="4400" b="1" dirty="0">
                <a:solidFill>
                  <a:srgbClr val="FFFF00"/>
                </a:solidFill>
              </a:rPr>
              <a:t>2- إذا كان الفعل منفياً فإنّ للخبر عند ابن مالك ثلاثَ حالات: </a:t>
            </a:r>
          </a:p>
          <a:p>
            <a:pPr marL="0" indent="0" algn="just">
              <a:buNone/>
            </a:pPr>
            <a:r>
              <a:rPr lang="ar-IQ" sz="4400" b="1" dirty="0">
                <a:solidFill>
                  <a:srgbClr val="FFFF00"/>
                </a:solidFill>
              </a:rPr>
              <a:t>أ- إذا كان النفي بما لا يجوز تقديم الخبر على الفعل والنافي معاً سواء كانت من الأفعال المشروط عملها بسبق النفي عليها أم غيرها، فلا يجوز: (قائماً ما زال زيدٌ) و (قائماً ما كان زيدٌ)</a:t>
            </a:r>
          </a:p>
          <a:p>
            <a:pPr marL="0" indent="0" algn="just">
              <a:buNone/>
            </a:pPr>
            <a:r>
              <a:rPr lang="ar-IQ" sz="4400" b="1" dirty="0">
                <a:solidFill>
                  <a:srgbClr val="FFFF00"/>
                </a:solidFill>
              </a:rPr>
              <a:t>ب- يجوز تقديم الخبر على الفعل وحده نحو (ما قائماً زال زيدٌ) و(ما قائماً كان زيدٌ)</a:t>
            </a:r>
          </a:p>
          <a:p>
            <a:pPr marL="0" indent="0" algn="just">
              <a:buNone/>
            </a:pPr>
            <a:r>
              <a:rPr lang="ar-IQ" sz="4400" b="1" dirty="0">
                <a:solidFill>
                  <a:srgbClr val="FFFF00"/>
                </a:solidFill>
              </a:rPr>
              <a:t>ج- إذا كان النفي بغير ما يجوز تقديم الخبر عليهما فتقول (فاضلاً لم يزلْ محمدٌ) و(منطلقاً لم يكن زيدٌ).</a:t>
            </a:r>
          </a:p>
        </p:txBody>
      </p:sp>
    </p:spTree>
    <p:extLst>
      <p:ext uri="{BB962C8B-B14F-4D97-AF65-F5344CB8AC3E}">
        <p14:creationId xmlns:p14="http://schemas.microsoft.com/office/powerpoint/2010/main" val="6069080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391</Words>
  <Application>Microsoft Office PowerPoint</Application>
  <PresentationFormat>شاشة عريضة</PresentationFormat>
  <Paragraphs>24</Paragraphs>
  <Slides>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vt:i4>
      </vt:variant>
    </vt:vector>
  </HeadingPairs>
  <TitlesOfParts>
    <vt:vector size="10" baseType="lpstr">
      <vt:lpstr>Arial</vt:lpstr>
      <vt:lpstr>Calibri</vt:lpstr>
      <vt:lpstr>Calibri Light</vt:lpstr>
      <vt:lpstr>Simplified Arabic</vt:lpstr>
      <vt:lpstr>Traditional Arabic</vt:lpstr>
      <vt:lpstr>نسق Office</vt:lpstr>
      <vt:lpstr>          وفي جميعها توسّطَ الخبرْ ... أجزْ وكلٌ سَبْقَه دامَ حَظرْ            كذاك سَبْقُ خبرٍ ما النافيه ... فجِئْ بها متلوةً لا تاليه        ومَنعُ سَبْقِ خبرٍ ليس اصطفي ... وذو تمامٍ ما برفعٍ يكتفي</vt:lpstr>
      <vt:lpstr>عرض تقديمي في PowerPoint</vt:lpstr>
      <vt:lpstr>عرض تقديمي في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وفي جميعها توسّطَ الخبرْ ... أجزْ وكلٌ سَبْقَه دامَ حَظرْ</dc:title>
  <dc:creator>هيثم البصري</dc:creator>
  <cp:lastModifiedBy>هيثم البصري</cp:lastModifiedBy>
  <cp:revision>23</cp:revision>
  <dcterms:created xsi:type="dcterms:W3CDTF">2021-06-13T19:49:43Z</dcterms:created>
  <dcterms:modified xsi:type="dcterms:W3CDTF">2021-06-14T12:57:37Z</dcterms:modified>
</cp:coreProperties>
</file>